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79" r:id="rId9"/>
    <p:sldId id="263" r:id="rId10"/>
    <p:sldId id="264" r:id="rId11"/>
    <p:sldId id="280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5" r:id="rId20"/>
    <p:sldId id="272" r:id="rId21"/>
    <p:sldId id="281" r:id="rId22"/>
    <p:sldId id="273" r:id="rId23"/>
    <p:sldId id="274" r:id="rId24"/>
    <p:sldId id="277" r:id="rId25"/>
    <p:sldId id="278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7" autoAdjust="0"/>
  </p:normalViewPr>
  <p:slideViewPr>
    <p:cSldViewPr>
      <p:cViewPr varScale="1"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AFB9A-E7E5-4421-AB1F-9A8B03D3A0EF}" type="datetimeFigureOut">
              <a:rPr lang="fr-FR" smtClean="0"/>
              <a:t>16/06/2011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C5BF0-7A73-4165-BE31-EF002B62C861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1AFF7-7416-4F13-A52E-AFFBD6DC840F}" type="datetimeFigureOut">
              <a:rPr lang="fr-FR" smtClean="0"/>
              <a:pPr/>
              <a:t>16/06/2011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2CFE8-A274-49E5-928D-FE4A04E06E8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97355EB-9E21-4F5B-A9AB-CFCE06040406}" type="datetime1">
              <a:rPr lang="en-US" smtClean="0"/>
              <a:t>6/16/2011</a:t>
            </a:fld>
            <a:endParaRPr lang="en-US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D3660-74A3-4852-970C-9695101292AA}" type="datetime1">
              <a:rPr lang="en-US" smtClean="0"/>
              <a:t>6/16/2011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5F4C2-394E-42E8-8BDB-E024726F380D}" type="datetime1">
              <a:rPr lang="en-US" smtClean="0"/>
              <a:t>6/16/2011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8A51258-AA76-43EF-A7CF-3405450115F4}" type="datetime1">
              <a:rPr lang="en-US" smtClean="0"/>
              <a:t>6/16/2011</a:t>
            </a:fld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AC43309-084C-4BD2-8F05-27A88BF5913A}" type="datetime1">
              <a:rPr lang="en-US" smtClean="0"/>
              <a:t>6/16/2011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kumimoji="0" lang="en-US" smtClean="0"/>
              <a:t>Loudini abdessamad</a:t>
            </a:r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BCC31-BAA5-4519-80EA-EC40D436614B}" type="datetime1">
              <a:rPr lang="en-US" smtClean="0"/>
              <a:t>6/16/2011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9A5A-D27D-445E-82F8-83B3D33C97DF}" type="datetime1">
              <a:rPr lang="en-US" smtClean="0"/>
              <a:t>6/16/2011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59E0F61-3097-4937-BCFE-05A4F0566C02}" type="datetime1">
              <a:rPr lang="en-US" smtClean="0"/>
              <a:t>6/16/2011</a:t>
            </a:fld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3EB8-9779-4101-B06D-14A4698C8818}" type="datetime1">
              <a:rPr lang="en-US" smtClean="0"/>
              <a:t>6/16/2011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1D54A3E-FC91-4949-8BFE-9F0579CA5E1F}" type="datetime1">
              <a:rPr lang="en-US" smtClean="0"/>
              <a:t>6/16/2011</a:t>
            </a:fld>
            <a:endParaRPr lang="en-US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E9BE7A-45B5-47B5-A927-A7F5AC6EF955}" type="datetime1">
              <a:rPr lang="en-US" smtClean="0"/>
              <a:t>6/16/2011</a:t>
            </a:fld>
            <a:endParaRPr lang="en-US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42FDE4-A7DD-41A7-A0A6-9B649FB43336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kumimoji="0" lang="en-US" smtClean="0"/>
              <a:t>Loudini abdessamad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4E93A56C-C876-4FAC-A0FE-7D22CABC28F4}" type="datetime1">
              <a:rPr lang="en-US" smtClean="0"/>
              <a:t>6/16/2011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kumimoji="0" lang="en-US" sz="1400" smtClean="0">
                <a:solidFill>
                  <a:schemeClr val="tx2"/>
                </a:solidFill>
              </a:rPr>
              <a:t>Loudini abdessamad</a:t>
            </a:r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‹N°›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Video\BSR-2011.02.23-19.26.57.av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575;&#1604;&#1578;&#1603;&#1608;&#1604;&#1608;&#1580;&#1610;&#1575;\niveau%202\tice\BSR-2011.04.25-22.51.25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Video\BSR-2011.02.27-19.18.35.avi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575;&#1604;&#1578;&#1603;&#1608;&#1604;&#1608;&#1580;&#1610;&#1575;\video\&#1591;&#1575;&#1602;&#1577;%20&#1575;&#1604;&#1585;&#1610;&#1575;&#1581;.wmv" TargetMode="Externa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575;&#1604;&#1578;&#1603;&#1608;&#1604;&#1608;&#1580;&#1610;&#1575;\video\&#1591;&#1575;&#1602;&#1577;%20&#1575;&#1604;&#1588;&#1605;&#1587;.wmv" TargetMode="Externa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575;&#1604;&#1578;&#1603;&#1608;&#1604;&#1608;&#1580;&#1610;&#1575;\video\BSR-2011.04.28-22.57.05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575;&#1604;&#1578;&#1603;&#1608;&#1604;&#1608;&#1580;&#1610;&#1575;\video\BSR-2011.04.28-22.58.59.avi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Video\BSR-2011.02.21-16.57.32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4282" y="2000240"/>
            <a:ext cx="5562600" cy="1143000"/>
          </a:xfrm>
        </p:spPr>
        <p:txBody>
          <a:bodyPr>
            <a:normAutofit/>
          </a:bodyPr>
          <a:lstStyle/>
          <a:p>
            <a:r>
              <a:rPr lang="ar-MA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الطاقات </a:t>
            </a:r>
            <a:r>
              <a:rPr lang="ar-M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المتجددة</a:t>
            </a:r>
            <a:endParaRPr lang="fr-FR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3" descr="E:\التكولوجيا\photos\eolienne-600-2.jpg"/>
          <p:cNvPicPr>
            <a:picLocks noChangeAspect="1" noChangeArrowheads="1"/>
          </p:cNvPicPr>
          <p:nvPr/>
        </p:nvPicPr>
        <p:blipFill>
          <a:blip r:embed="rId3" cstate="print"/>
          <a:srcRect l="49139" t="8820" r="5501" b="25661"/>
          <a:stretch>
            <a:fillRect/>
          </a:stretch>
        </p:blipFill>
        <p:spPr bwMode="auto">
          <a:xfrm>
            <a:off x="2411760" y="3113584"/>
            <a:ext cx="2592288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E:\التكولوجيا\photos\eolienne-600-2.jpg"/>
          <p:cNvPicPr>
            <a:picLocks noChangeAspect="1" noChangeArrowheads="1"/>
          </p:cNvPicPr>
          <p:nvPr/>
        </p:nvPicPr>
        <p:blipFill>
          <a:blip r:embed="rId3" cstate="print"/>
          <a:srcRect t="6807" r="54787" b="9561"/>
          <a:stretch>
            <a:fillRect/>
          </a:stretch>
        </p:blipFill>
        <p:spPr bwMode="auto">
          <a:xfrm>
            <a:off x="5508104" y="665312"/>
            <a:ext cx="3347864" cy="61926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4670425" cy="914400"/>
          </a:xfrm>
        </p:spPr>
        <p:txBody>
          <a:bodyPr>
            <a:normAutofit/>
          </a:bodyPr>
          <a:lstStyle/>
          <a:p>
            <a:pPr algn="r" rtl="1"/>
            <a:r>
              <a:rPr lang="ar-S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 - </a:t>
            </a:r>
            <a:r>
              <a:rPr lang="ar-M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الطاقة الر</a:t>
            </a:r>
            <a:r>
              <a:rPr lang="ar-S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</a:t>
            </a:r>
            <a:r>
              <a:rPr lang="ar-M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حية</a:t>
            </a:r>
            <a:endParaRPr lang="fr-FR" sz="4400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57158" y="1685928"/>
            <a:ext cx="8286808" cy="3743336"/>
          </a:xfrm>
        </p:spPr>
        <p:txBody>
          <a:bodyPr>
            <a:normAutofit/>
          </a:bodyPr>
          <a:lstStyle/>
          <a:p>
            <a:pPr algn="just" rtl="1"/>
            <a:endParaRPr lang="ar-SA" sz="3600" dirty="0" smtClean="0"/>
          </a:p>
          <a:p>
            <a:pPr algn="just" rtl="1">
              <a:buNone/>
            </a:pPr>
            <a:r>
              <a:rPr lang="ar-S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			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تنتج الرياح من انتقال الهواء الحار </a:t>
            </a:r>
            <a:r>
              <a:rPr lang="ar-SA" sz="3600" b="1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البارد </a:t>
            </a:r>
            <a:r>
              <a:rPr lang="ar-SA" sz="3600" b="1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هذا الانتقال السريع يحدث تيارات هوائية بفضل تعرض هذه الكتل لأشعة الشمس التي تغطي نصف الكرة الأرضية </a:t>
            </a:r>
            <a:r>
              <a:rPr lang="ar-SA" sz="3600" b="1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تستغل الطاقة </a:t>
            </a:r>
            <a:r>
              <a:rPr lang="ar-SA" sz="3600" b="1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الريحية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في إنتاج الطاقة الحركية </a:t>
            </a:r>
            <a:r>
              <a:rPr lang="ar-SA" sz="3600" b="1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SA" sz="36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الطاقة الكهربائية.</a:t>
            </a:r>
            <a:endParaRPr lang="fr-FR" sz="3600" b="1" dirty="0"/>
          </a:p>
        </p:txBody>
      </p:sp>
      <p:sp>
        <p:nvSpPr>
          <p:cNvPr id="4" name="Bouton d'action : Vidéo 3">
            <a:hlinkClick r:id="rId2" action="ppaction://hlinksldjump" highlightClick="1"/>
          </p:cNvPr>
          <p:cNvSpPr/>
          <p:nvPr/>
        </p:nvSpPr>
        <p:spPr bwMode="auto">
          <a:xfrm>
            <a:off x="8172400" y="6381328"/>
            <a:ext cx="432048" cy="216024"/>
          </a:xfrm>
          <a:prstGeom prst="actionButtonMovi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cs typeface="Arial" pitchFamily="34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SR-2011.02.23-19.26.57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0"/>
            <a:ext cx="5706275" cy="6858000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6615520" y="1340768"/>
            <a:ext cx="1223963" cy="72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3000" b="1" dirty="0"/>
              <a:t>رياح</a:t>
            </a:r>
            <a:endParaRPr lang="fr-FR" sz="3000" b="1" dirty="0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 rot="5400000">
            <a:off x="6147406" y="1448842"/>
            <a:ext cx="360363" cy="576263"/>
          </a:xfrm>
          <a:prstGeom prst="downArrow">
            <a:avLst>
              <a:gd name="adj1" fmla="val 50000"/>
              <a:gd name="adj2" fmla="val 39978"/>
            </a:avLst>
          </a:prstGeom>
          <a:solidFill>
            <a:srgbClr val="542E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4167248" y="1412776"/>
            <a:ext cx="1871663" cy="6477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3000" b="1" dirty="0"/>
              <a:t>طاقة حركية</a:t>
            </a:r>
            <a:endParaRPr lang="fr-FR" sz="3000" b="1" dirty="0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140051" y="2609988"/>
            <a:ext cx="2016125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3000" b="1" dirty="0"/>
              <a:t>دوران المروحة</a:t>
            </a:r>
            <a:endParaRPr lang="fr-FR" sz="3000" b="1" dirty="0"/>
          </a:p>
        </p:txBody>
      </p:sp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4167248" y="5445224"/>
            <a:ext cx="2160588" cy="6477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3200" b="1" dirty="0">
                <a:solidFill>
                  <a:srgbClr val="FF0000"/>
                </a:solidFill>
              </a:rPr>
              <a:t>طاقة</a:t>
            </a:r>
            <a:r>
              <a:rPr lang="ar-SA" sz="3200" b="1" dirty="0">
                <a:solidFill>
                  <a:srgbClr val="FFFF99"/>
                </a:solidFill>
              </a:rPr>
              <a:t> </a:t>
            </a:r>
            <a:r>
              <a:rPr lang="ar-SA" sz="3200" b="1" dirty="0">
                <a:solidFill>
                  <a:srgbClr val="FF0000"/>
                </a:solidFill>
              </a:rPr>
              <a:t>كهربائية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067944" y="3848824"/>
            <a:ext cx="2187536" cy="10627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3000" b="1" dirty="0"/>
              <a:t>دوران </a:t>
            </a:r>
            <a:r>
              <a:rPr lang="ar-SA" sz="3000" b="1" dirty="0" smtClean="0"/>
              <a:t>محور</a:t>
            </a:r>
            <a:endParaRPr lang="ar-SA" sz="3000" b="1" dirty="0"/>
          </a:p>
          <a:p>
            <a:pPr algn="ctr"/>
            <a:r>
              <a:rPr lang="ar-SA" sz="3000" b="1" dirty="0"/>
              <a:t>المولد الكهربائي</a:t>
            </a:r>
            <a:endParaRPr lang="fr-FR" sz="3000" b="1" dirty="0"/>
          </a:p>
        </p:txBody>
      </p:sp>
      <p:sp>
        <p:nvSpPr>
          <p:cNvPr id="11" name="AutoShape 21"/>
          <p:cNvSpPr>
            <a:spLocks noChangeArrowheads="1"/>
          </p:cNvSpPr>
          <p:nvPr/>
        </p:nvSpPr>
        <p:spPr bwMode="auto">
          <a:xfrm>
            <a:off x="5031344" y="2060848"/>
            <a:ext cx="360363" cy="503238"/>
          </a:xfrm>
          <a:prstGeom prst="downArrow">
            <a:avLst>
              <a:gd name="adj1" fmla="val 50000"/>
              <a:gd name="adj2" fmla="val 34912"/>
            </a:avLst>
          </a:prstGeom>
          <a:solidFill>
            <a:srgbClr val="542E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5031344" y="3284984"/>
            <a:ext cx="360363" cy="503238"/>
          </a:xfrm>
          <a:prstGeom prst="downArrow">
            <a:avLst>
              <a:gd name="adj1" fmla="val 50000"/>
              <a:gd name="adj2" fmla="val 34912"/>
            </a:avLst>
          </a:prstGeom>
          <a:solidFill>
            <a:srgbClr val="542E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5" name="AutoShape 21"/>
          <p:cNvSpPr>
            <a:spLocks noChangeArrowheads="1"/>
          </p:cNvSpPr>
          <p:nvPr/>
        </p:nvSpPr>
        <p:spPr bwMode="auto">
          <a:xfrm>
            <a:off x="5031344" y="4910104"/>
            <a:ext cx="360363" cy="503238"/>
          </a:xfrm>
          <a:prstGeom prst="downArrow">
            <a:avLst>
              <a:gd name="adj1" fmla="val 50000"/>
              <a:gd name="adj2" fmla="val 34912"/>
            </a:avLst>
          </a:prstGeom>
          <a:solidFill>
            <a:srgbClr val="542E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13" name="BSR-2011.04.25-22.51.25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2008" y="692696"/>
            <a:ext cx="3635896" cy="5431400"/>
          </a:xfrm>
          <a:prstGeom prst="rect">
            <a:avLst/>
          </a:prstGeom>
        </p:spPr>
      </p:pic>
      <p:sp>
        <p:nvSpPr>
          <p:cNvPr id="12" name="Espace réservé du pied de page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2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4670425" cy="914400"/>
          </a:xfrm>
        </p:spPr>
        <p:txBody>
          <a:bodyPr/>
          <a:lstStyle/>
          <a:p>
            <a:pPr algn="r"/>
            <a:r>
              <a:rPr lang="ar-S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ج- </a:t>
            </a:r>
            <a:r>
              <a:rPr lang="ar-M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الطاقة الشمسية</a:t>
            </a:r>
            <a:endParaRPr lang="fr-FR" sz="4400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57158" y="1257300"/>
            <a:ext cx="8358246" cy="4991100"/>
          </a:xfrm>
        </p:spPr>
        <p:txBody>
          <a:bodyPr>
            <a:normAutofit/>
          </a:bodyPr>
          <a:lstStyle/>
          <a:p>
            <a:pPr algn="just"/>
            <a:endParaRPr lang="ar-SA" sz="3200" b="1" dirty="0" smtClean="0"/>
          </a:p>
          <a:p>
            <a:pPr algn="just" rtl="1"/>
            <a:r>
              <a:rPr lang="ar-S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   وهي مصدر للطاقة لا </a:t>
            </a:r>
            <a:r>
              <a:rPr lang="ar-SA" sz="3200" dirty="0" smtClean="0">
                <a:solidFill>
                  <a:schemeClr val="folHlink"/>
                </a:solidFill>
              </a:rPr>
              <a:t>........</a:t>
            </a:r>
            <a:r>
              <a:rPr lang="ar-S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، ولكنها تصل إلينا بشكل ........ وتحتاج إلى تقنية حديثة (...............) لتجميعها والاستفادة منها ، وهي مصدر </a:t>
            </a:r>
            <a:r>
              <a:rPr lang="ar-SA" sz="3200" dirty="0" smtClean="0">
                <a:solidFill>
                  <a:schemeClr val="folHlink"/>
                </a:solidFill>
              </a:rPr>
              <a:t>.......... </a:t>
            </a:r>
            <a:r>
              <a:rPr lang="ar-S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فلا ينتج عن استعماله أي غازات أو نواتج ضارة ....... كما هو الحال في أنواع الوقود الأخرى .يمكن تحويل الطاقة الشمسية إلى</a:t>
            </a:r>
            <a:r>
              <a:rPr lang="fr-FR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:</a:t>
            </a:r>
          </a:p>
          <a:p>
            <a:pPr lvl="0" algn="just" rtl="1">
              <a:buNone/>
            </a:pPr>
            <a:endParaRPr lang="fr-FR" sz="24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lvl="4" algn="just" rtl="1"/>
            <a:r>
              <a:rPr lang="ar-SA" sz="2400" b="1" dirty="0" smtClean="0">
                <a:latin typeface="+mn-lt"/>
                <a:ea typeface="+mn-ea"/>
                <a:cs typeface="+mn-cs"/>
              </a:rPr>
              <a:t>طاقة .................. مثلا تسخين الماء باستعمال ملتقط شمسي</a:t>
            </a:r>
            <a:r>
              <a:rPr lang="fr-FR" sz="2400" b="1" dirty="0" smtClean="0">
                <a:latin typeface="+mn-lt"/>
                <a:ea typeface="+mn-ea"/>
                <a:cs typeface="+mn-cs"/>
              </a:rPr>
              <a:t>.</a:t>
            </a:r>
            <a:endParaRPr lang="ar-SA" sz="2400" b="1" dirty="0" smtClean="0">
              <a:latin typeface="+mn-lt"/>
              <a:ea typeface="+mn-ea"/>
              <a:cs typeface="+mn-cs"/>
            </a:endParaRPr>
          </a:p>
          <a:p>
            <a:pPr lvl="0" algn="just" rtl="1"/>
            <a:endParaRPr lang="ar-SA" sz="1600" b="1" dirty="0" smtClean="0">
              <a:solidFill>
                <a:schemeClr val="tx1"/>
              </a:solidFill>
            </a:endParaRPr>
          </a:p>
          <a:p>
            <a:pPr lvl="4" algn="r" rtl="1"/>
            <a:r>
              <a:rPr lang="ar-SA" sz="2400" b="1" dirty="0" smtClean="0">
                <a:latin typeface="+mn-lt"/>
                <a:ea typeface="+mn-ea"/>
                <a:cs typeface="+mn-cs"/>
              </a:rPr>
              <a:t>طاقة................... .</a:t>
            </a:r>
            <a:endParaRPr lang="fr-FR" sz="2400" b="1" dirty="0"/>
          </a:p>
        </p:txBody>
      </p:sp>
      <p:sp>
        <p:nvSpPr>
          <p:cNvPr id="4" name="Bouton d'action : Vidéo 3">
            <a:hlinkClick r:id="rId2" action="ppaction://hlinksldjump" highlightClick="1"/>
          </p:cNvPr>
          <p:cNvSpPr/>
          <p:nvPr/>
        </p:nvSpPr>
        <p:spPr bwMode="auto">
          <a:xfrm>
            <a:off x="8172400" y="6381328"/>
            <a:ext cx="432048" cy="216024"/>
          </a:xfrm>
          <a:prstGeom prst="actionButtonMovi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923928" y="1897668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ينضب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498437" y="2401724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مبعثر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835696" y="2401724"/>
            <a:ext cx="1670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خلايا شمسية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419872" y="2905780"/>
            <a:ext cx="840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نظيف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754021" y="3409836"/>
            <a:ext cx="79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للبيئة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36096" y="4777988"/>
            <a:ext cx="1008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حرارية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428932" y="5517232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كهربائية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2300" y="357166"/>
            <a:ext cx="4670425" cy="914400"/>
          </a:xfrm>
        </p:spPr>
        <p:txBody>
          <a:bodyPr>
            <a:normAutofit/>
          </a:bodyPr>
          <a:lstStyle/>
          <a:p>
            <a:pPr algn="r"/>
            <a:r>
              <a:rPr lang="ar-MA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تطبيقات</a:t>
            </a:r>
            <a:endParaRPr lang="fr-F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95536" y="1257300"/>
            <a:ext cx="8248430" cy="4991100"/>
          </a:xfrm>
        </p:spPr>
        <p:txBody>
          <a:bodyPr/>
          <a:lstStyle/>
          <a:p>
            <a:pPr lvl="0" algn="just" rtl="1">
              <a:buNone/>
            </a:pPr>
            <a:r>
              <a:rPr lang="ar-SA" sz="3200" b="1" dirty="0" smtClean="0">
                <a:solidFill>
                  <a:schemeClr val="folHlink"/>
                </a:solidFill>
                <a:latin typeface="+mn-lt"/>
                <a:ea typeface="+mn-ea"/>
              </a:rPr>
              <a:t>1- </a:t>
            </a:r>
            <a:r>
              <a:rPr lang="ar-MA" sz="3200" b="1" dirty="0" smtClean="0">
                <a:solidFill>
                  <a:schemeClr val="folHlink"/>
                </a:solidFill>
                <a:latin typeface="+mn-lt"/>
                <a:ea typeface="+mn-ea"/>
              </a:rPr>
              <a:t>مبدأ التحويل الحراري</a:t>
            </a:r>
            <a:endParaRPr lang="ar-SA" sz="3200" b="1" dirty="0" smtClean="0">
              <a:solidFill>
                <a:schemeClr val="folHlink"/>
              </a:solidFill>
              <a:latin typeface="+mn-lt"/>
              <a:ea typeface="+mn-ea"/>
            </a:endParaRPr>
          </a:p>
          <a:p>
            <a:pPr lvl="0" algn="just" rtl="1">
              <a:buNone/>
            </a:pPr>
            <a:endParaRPr lang="fr-FR" sz="2800" dirty="0" smtClean="0">
              <a:solidFill>
                <a:schemeClr val="folHlink"/>
              </a:solidFill>
              <a:latin typeface="+mn-lt"/>
              <a:ea typeface="+mn-ea"/>
            </a:endParaRPr>
          </a:p>
          <a:p>
            <a:pPr lvl="1" algn="just" rtl="1">
              <a:buNone/>
            </a:pPr>
            <a:r>
              <a:rPr lang="ar-SA" sz="2400" b="1" dirty="0" smtClean="0">
                <a:solidFill>
                  <a:srgbClr val="008A3E"/>
                </a:solidFill>
                <a:cs typeface="+mn-cs"/>
              </a:rPr>
              <a:t>1-1 </a:t>
            </a:r>
            <a:r>
              <a:rPr lang="ar-MA" sz="2400" b="1" dirty="0" smtClean="0">
                <a:solidFill>
                  <a:srgbClr val="008A3E"/>
                </a:solidFill>
                <a:cs typeface="+mn-cs"/>
              </a:rPr>
              <a:t>تجربة:</a:t>
            </a:r>
            <a:endParaRPr lang="fr-FR" sz="2400" dirty="0" smtClean="0">
              <a:solidFill>
                <a:srgbClr val="008A3E"/>
              </a:solidFill>
              <a:cs typeface="+mn-cs"/>
            </a:endParaRPr>
          </a:p>
          <a:p>
            <a:pPr indent="11113" algn="just" rtl="1">
              <a:buNone/>
            </a:pPr>
            <a:r>
              <a:rPr lang="ar-SA" sz="3200" b="1" dirty="0" smtClean="0">
                <a:latin typeface="+mn-lt"/>
                <a:ea typeface="+mn-ea"/>
              </a:rPr>
              <a:t>   </a:t>
            </a:r>
            <a:r>
              <a:rPr lang="ar-MA" sz="3200" b="1" dirty="0" smtClean="0">
                <a:latin typeface="+mn-lt"/>
                <a:ea typeface="+mn-ea"/>
              </a:rPr>
              <a:t>الجالون الأبيض والجالون الأسود مملوءان بالماء </a:t>
            </a:r>
            <a:r>
              <a:rPr lang="ar-SA" sz="3200" b="1" dirty="0" smtClean="0">
                <a:latin typeface="+mn-lt"/>
                <a:ea typeface="+mn-ea"/>
              </a:rPr>
              <a:t>،</a:t>
            </a:r>
            <a:r>
              <a:rPr lang="ar-MA" sz="3200" b="1" dirty="0" smtClean="0">
                <a:latin typeface="+mn-lt"/>
                <a:ea typeface="+mn-ea"/>
              </a:rPr>
              <a:t>عرضا لأشعة الشمس لمدة نصف ساعة. </a:t>
            </a:r>
            <a:endParaRPr lang="ar-SA" sz="3200" b="1" dirty="0" smtClean="0">
              <a:latin typeface="+mn-lt"/>
              <a:ea typeface="+mn-ea"/>
            </a:endParaRPr>
          </a:p>
          <a:p>
            <a:pPr indent="11113" algn="just" rtl="1">
              <a:buNone/>
            </a:pPr>
            <a:endParaRPr lang="fr-FR" sz="2800" dirty="0" smtClean="0">
              <a:solidFill>
                <a:schemeClr val="folHlink"/>
              </a:solidFill>
              <a:latin typeface="+mn-lt"/>
              <a:ea typeface="+mn-ea"/>
            </a:endParaRPr>
          </a:p>
          <a:p>
            <a:pPr algn="just" rtl="1">
              <a:buNone/>
            </a:pPr>
            <a:endParaRPr lang="fr-FR" sz="2800" dirty="0" smtClean="0">
              <a:solidFill>
                <a:schemeClr val="folHlink"/>
              </a:solidFill>
              <a:latin typeface="+mn-lt"/>
              <a:ea typeface="+mn-ea"/>
            </a:endParaRPr>
          </a:p>
          <a:p>
            <a:pPr algn="just" rtl="1">
              <a:buNone/>
            </a:pPr>
            <a:endParaRPr lang="fr-FR" sz="2800" dirty="0"/>
          </a:p>
        </p:txBody>
      </p:sp>
      <p:pic>
        <p:nvPicPr>
          <p:cNvPr id="5" name="Image 4" descr="Image1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696" y="3786190"/>
            <a:ext cx="4236502" cy="3071810"/>
          </a:xfrm>
          <a:prstGeom prst="rect">
            <a:avLst/>
          </a:prstGeom>
        </p:spPr>
      </p:pic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42844" y="1214422"/>
            <a:ext cx="8643998" cy="5429288"/>
          </a:xfrm>
        </p:spPr>
        <p:txBody>
          <a:bodyPr/>
          <a:lstStyle/>
          <a:p>
            <a:pPr marL="342900" lvl="1" indent="11113" algn="just" rtl="1">
              <a:buNone/>
            </a:pPr>
            <a:r>
              <a:rPr lang="ar-SA" sz="3200" b="1" dirty="0" smtClean="0">
                <a:solidFill>
                  <a:srgbClr val="008A3E"/>
                </a:solidFill>
              </a:rPr>
              <a:t>1-2 </a:t>
            </a:r>
            <a:r>
              <a:rPr lang="ar-MA" sz="3200" b="1" dirty="0" smtClean="0">
                <a:solidFill>
                  <a:srgbClr val="008A3E"/>
                </a:solidFill>
              </a:rPr>
              <a:t>ملاحظة :</a:t>
            </a:r>
            <a:endParaRPr lang="fr-FR" sz="3200" dirty="0" smtClean="0">
              <a:solidFill>
                <a:srgbClr val="008A3E"/>
              </a:solidFill>
            </a:endParaRPr>
          </a:p>
          <a:p>
            <a:pPr indent="11113" algn="just" rtl="1">
              <a:buNone/>
            </a:pPr>
            <a:r>
              <a:rPr lang="ar-SA" sz="3200" b="1" dirty="0" smtClean="0">
                <a:solidFill>
                  <a:schemeClr val="folHlink"/>
                </a:solidFill>
                <a:latin typeface="+mn-lt"/>
                <a:ea typeface="+mn-ea"/>
              </a:rPr>
              <a:t>   </a:t>
            </a:r>
            <a:r>
              <a:rPr lang="ar-MA" sz="3200" b="1" dirty="0" smtClean="0">
                <a:latin typeface="+mn-lt"/>
                <a:ea typeface="+mn-ea"/>
              </a:rPr>
              <a:t>الماء بالجالون الأسود أكثر حرارة من الماء بالجالون الأبيض.</a:t>
            </a:r>
            <a:endParaRPr lang="ar-SA" sz="3200" b="1" dirty="0" smtClean="0">
              <a:latin typeface="+mn-lt"/>
              <a:ea typeface="+mn-ea"/>
            </a:endParaRPr>
          </a:p>
          <a:p>
            <a:pPr indent="11113" algn="just" rtl="1">
              <a:buNone/>
            </a:pPr>
            <a:endParaRPr lang="ar-SA" sz="2800" b="1" dirty="0" smtClean="0">
              <a:solidFill>
                <a:schemeClr val="folHlink"/>
              </a:solidFill>
              <a:latin typeface="+mn-lt"/>
              <a:ea typeface="+mn-ea"/>
            </a:endParaRPr>
          </a:p>
          <a:p>
            <a:pPr lvl="1" algn="just" rtl="1">
              <a:buNone/>
            </a:pPr>
            <a:r>
              <a:rPr lang="ar-SA" sz="3200" b="1" dirty="0" smtClean="0">
                <a:solidFill>
                  <a:srgbClr val="008A3E"/>
                </a:solidFill>
              </a:rPr>
              <a:t>1-3 </a:t>
            </a:r>
            <a:r>
              <a:rPr lang="ar-MA" sz="3200" b="1" dirty="0" smtClean="0">
                <a:solidFill>
                  <a:srgbClr val="008A3E"/>
                </a:solidFill>
              </a:rPr>
              <a:t>استنتاج:</a:t>
            </a:r>
            <a:endParaRPr lang="ar-SA" sz="3200" b="1" dirty="0" smtClean="0">
              <a:solidFill>
                <a:srgbClr val="008A3E"/>
              </a:solidFill>
            </a:endParaRPr>
          </a:p>
          <a:p>
            <a:pPr indent="379413" algn="just" rtl="1">
              <a:buNone/>
            </a:pPr>
            <a:r>
              <a:rPr lang="ar-MA" sz="3200" b="1" dirty="0" smtClean="0">
                <a:latin typeface="+mn-lt"/>
                <a:ea typeface="+mn-ea"/>
              </a:rPr>
              <a:t>نستنتج أن اللون الأسود يمتص الأشعة الحرارية مما أدى إلى ارتفاع درجة حرارة الماء بالجالون الثاني، في حين أن اللون الأبيض يعكسها مما أدى إلى ضعف تأثيرها على الجالون الأول.</a:t>
            </a:r>
            <a:endParaRPr lang="fr-FR" sz="3200" dirty="0" smtClean="0">
              <a:latin typeface="+mn-lt"/>
              <a:ea typeface="+mn-ea"/>
            </a:endParaRPr>
          </a:p>
          <a:p>
            <a:endParaRPr lang="fr-FR" sz="32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29684" cy="914400"/>
          </a:xfrm>
        </p:spPr>
        <p:txBody>
          <a:bodyPr>
            <a:normAutofit/>
          </a:bodyPr>
          <a:lstStyle/>
          <a:p>
            <a:pPr algn="r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الملتقط </a:t>
            </a:r>
            <a:r>
              <a:rPr lang="ar-M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الشمسي</a:t>
            </a:r>
            <a:r>
              <a:rPr lang="ar-MA" sz="3200" dirty="0" smtClean="0"/>
              <a:t>( أنظر الصفحة 94 من الكتاب المدرسي)</a:t>
            </a:r>
            <a:endParaRPr lang="fr-F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916" t="22461" r="13574" b="8957"/>
          <a:stretch>
            <a:fillRect/>
          </a:stretch>
        </p:blipFill>
        <p:spPr bwMode="auto">
          <a:xfrm>
            <a:off x="-1" y="1142984"/>
            <a:ext cx="9144001" cy="571501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2300" y="482600"/>
            <a:ext cx="7950228" cy="91440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ar-S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 </a:t>
            </a:r>
            <a:r>
              <a:rPr lang="ar-M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الفرن الشمسي( أنظر الصفحة 95 من الكتاب المدرسي)</a:t>
            </a:r>
            <a:r>
              <a:rPr lang="fr-F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fr-F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571472" y="1357298"/>
            <a:ext cx="7786742" cy="5357826"/>
            <a:chOff x="1031" y="2291"/>
            <a:chExt cx="9720" cy="5580"/>
          </a:xfrm>
        </p:grpSpPr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8951" y="4271"/>
              <a:ext cx="18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rtl="1"/>
              <a:r>
                <a:rPr lang="ar-SA" sz="1600" b="1">
                  <a:latin typeface="Times New Roman" pitchFamily="18" charset="0"/>
                  <a:cs typeface="Times New Roman" pitchFamily="18" charset="0"/>
                </a:rPr>
                <a:t>المرايا العاكسة</a:t>
              </a:r>
              <a:endParaRPr lang="en-US">
                <a:latin typeface="Arial" charset="0"/>
              </a:endParaRPr>
            </a:p>
          </p:txBody>
        </p:sp>
        <p:pic>
          <p:nvPicPr>
            <p:cNvPr id="6" name="Picture 7" descr="four solai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31" y="2291"/>
              <a:ext cx="7920" cy="4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V="1">
              <a:off x="2471" y="4631"/>
              <a:ext cx="126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V="1">
              <a:off x="2471" y="4631"/>
              <a:ext cx="3060" cy="2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H="1" flipV="1">
              <a:off x="8231" y="3731"/>
              <a:ext cx="126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 flipV="1">
              <a:off x="7691" y="4271"/>
              <a:ext cx="180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5171" y="2291"/>
              <a:ext cx="198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rtl="1"/>
              <a:r>
                <a:rPr lang="ar-SA" sz="1600" b="1">
                  <a:latin typeface="Times New Roman" pitchFamily="18" charset="0"/>
                  <a:cs typeface="Times New Roman" pitchFamily="18" charset="0"/>
                </a:rPr>
                <a:t>أشعة الشمس</a:t>
              </a:r>
              <a:endParaRPr lang="en-US">
                <a:latin typeface="Arial" charset="0"/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1211" y="4991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rtl="1"/>
              <a:r>
                <a:rPr lang="ar-SA" sz="1600" b="1">
                  <a:latin typeface="Times New Roman" pitchFamily="18" charset="0"/>
                  <a:cs typeface="Times New Roman" pitchFamily="18" charset="0"/>
                </a:rPr>
                <a:t>مرآة مقعرة</a:t>
              </a:r>
              <a:endParaRPr lang="en-US">
                <a:latin typeface="Arial" charset="0"/>
              </a:endParaRP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1931" y="7151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rtl="1"/>
              <a:r>
                <a:rPr lang="ar-SA" sz="1600" b="1">
                  <a:latin typeface="Times New Roman" pitchFamily="18" charset="0"/>
                  <a:cs typeface="Times New Roman" pitchFamily="18" charset="0"/>
                </a:rPr>
                <a:t>الموقد</a:t>
              </a:r>
              <a:endParaRPr lang="en-US">
                <a:latin typeface="Arial" charset="0"/>
              </a:endParaRPr>
            </a:p>
          </p:txBody>
        </p:sp>
      </p:grpSp>
      <p:sp>
        <p:nvSpPr>
          <p:cNvPr id="14" name="Espace réservé du pied de page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2300" y="285728"/>
            <a:ext cx="6021402" cy="914400"/>
          </a:xfrm>
        </p:spPr>
        <p:txBody>
          <a:bodyPr/>
          <a:lstStyle/>
          <a:p>
            <a:pPr lvl="0" algn="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 </a:t>
            </a:r>
            <a:r>
              <a:rPr lang="ar-M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الألواح الشمسية</a:t>
            </a:r>
            <a:endParaRPr lang="fr-F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1614490"/>
            <a:ext cx="8572560" cy="3386146"/>
          </a:xfrm>
        </p:spPr>
        <p:txBody>
          <a:bodyPr>
            <a:normAutofit/>
          </a:bodyPr>
          <a:lstStyle/>
          <a:p>
            <a:pPr algn="just" rtl="1"/>
            <a:endParaRPr lang="ar-SA" sz="3200" dirty="0" smtClean="0"/>
          </a:p>
          <a:p>
            <a:pPr algn="just" rtl="1"/>
            <a:r>
              <a:rPr lang="ar-MA" sz="3200" b="1" dirty="0" smtClean="0">
                <a:latin typeface="+mn-lt"/>
                <a:ea typeface="+mn-ea"/>
                <a:cs typeface="+mn-cs"/>
              </a:rPr>
              <a:t>الخلايا الشمسية محولات تأخذ طاقة من أشعة الشمس وتحولها إلى نوع آخر من الطاقة. تحول الخلايا الشمسية نور الشمس إلى كهرباء وتطرد كمية كبيرة من الحرارة بدون أي أجزاء مؤثرة ( ضوضاء أو تلوث أو إشعاع ..) .</a:t>
            </a:r>
            <a:endParaRPr lang="ar-SA" sz="3200" b="1" dirty="0" smtClean="0">
              <a:latin typeface="+mn-lt"/>
              <a:ea typeface="+mn-ea"/>
              <a:cs typeface="+mn-cs"/>
            </a:endParaRPr>
          </a:p>
          <a:p>
            <a:pPr algn="just" rtl="1"/>
            <a:endParaRPr lang="fr-FR" sz="32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/>
            <a:endParaRPr lang="fr-FR" sz="32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71472" y="1257300"/>
            <a:ext cx="8215370" cy="4991100"/>
          </a:xfrm>
        </p:spPr>
        <p:txBody>
          <a:bodyPr/>
          <a:lstStyle/>
          <a:p>
            <a:pPr algn="r" rtl="1"/>
            <a:r>
              <a:rPr lang="ar-MA" b="1" dirty="0" smtClean="0">
                <a:solidFill>
                  <a:schemeClr val="tx1"/>
                </a:solidFill>
              </a:rPr>
              <a:t>منظم اشتغال الألواح الشمسية: ( أنظر الصفحة 96 من الكتاب المدرسي)</a:t>
            </a:r>
            <a:endParaRPr lang="fr-FR" dirty="0" smtClean="0">
              <a:solidFill>
                <a:schemeClr val="tx1"/>
              </a:solidFill>
            </a:endParaRPr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28802"/>
            <a:ext cx="9144000" cy="46434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59227" y="214290"/>
            <a:ext cx="4670425" cy="91440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ar-MA" sz="6600" dirty="0" smtClean="0">
                <a:solidFill>
                  <a:schemeClr val="accent1">
                    <a:lumMod val="75000"/>
                  </a:schemeClr>
                </a:solidFill>
              </a:rPr>
              <a:t>تقديم</a:t>
            </a:r>
            <a:endParaRPr lang="fr-FR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00034" y="1257300"/>
            <a:ext cx="8143932" cy="4991100"/>
          </a:xfrm>
        </p:spPr>
        <p:txBody>
          <a:bodyPr/>
          <a:lstStyle/>
          <a:p>
            <a:pPr algn="just" rtl="1"/>
            <a:endParaRPr lang="fr-FR" sz="40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lvl="1" algn="just" rtl="1"/>
            <a:r>
              <a:rPr lang="ar-MA" sz="37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تعتمد الكائنات الحية على الطاقة للبقاء </a:t>
            </a:r>
            <a:r>
              <a:rPr lang="ar-MA" sz="3700" dirty="0" err="1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37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التطور.</a:t>
            </a:r>
            <a:r>
              <a:rPr lang="fr-FR" sz="37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MA" sz="37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ورغم تنوع هده الطاقات في الطبيعة </a:t>
            </a:r>
            <a:r>
              <a:rPr lang="ar-SA" sz="3700" dirty="0" smtClean="0"/>
              <a:t>فهي </a:t>
            </a:r>
            <a:r>
              <a:rPr lang="ar-MA" sz="37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تصنف  إلى نوعين:</a:t>
            </a:r>
            <a:endParaRPr lang="ar-SA" sz="37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/>
            <a:endParaRPr lang="ar-SA" sz="16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lvl="4" algn="just" rtl="1"/>
            <a:r>
              <a:rPr lang="ar-SA" sz="3500" dirty="0" smtClean="0">
                <a:latin typeface="+mn-lt"/>
                <a:ea typeface="+mn-ea"/>
                <a:cs typeface="+mn-cs"/>
              </a:rPr>
              <a:t> </a:t>
            </a:r>
            <a:r>
              <a:rPr lang="ar-MA" sz="3500" dirty="0" smtClean="0">
                <a:latin typeface="+mn-lt"/>
                <a:ea typeface="+mn-ea"/>
                <a:cs typeface="+mn-cs"/>
              </a:rPr>
              <a:t>طاقات </a:t>
            </a:r>
            <a:r>
              <a:rPr lang="ar-MA" sz="3500" b="1" dirty="0" smtClean="0">
                <a:latin typeface="+mn-lt"/>
                <a:ea typeface="+mn-ea"/>
                <a:cs typeface="+mn-cs"/>
              </a:rPr>
              <a:t>مؤقتة</a:t>
            </a:r>
            <a:endParaRPr lang="ar-SA" sz="3500" b="1" dirty="0" smtClean="0">
              <a:latin typeface="+mn-lt"/>
              <a:ea typeface="+mn-ea"/>
              <a:cs typeface="+mn-cs"/>
            </a:endParaRPr>
          </a:p>
          <a:p>
            <a:pPr lvl="4" algn="just" rtl="1"/>
            <a:r>
              <a:rPr lang="ar-SA" sz="3500" dirty="0" smtClean="0">
                <a:latin typeface="+mn-lt"/>
                <a:ea typeface="+mn-ea"/>
                <a:cs typeface="+mn-cs"/>
              </a:rPr>
              <a:t> </a:t>
            </a:r>
            <a:r>
              <a:rPr lang="ar-MA" sz="3500" dirty="0" smtClean="0">
                <a:latin typeface="+mn-lt"/>
                <a:ea typeface="+mn-ea"/>
                <a:cs typeface="+mn-cs"/>
              </a:rPr>
              <a:t>طاقات </a:t>
            </a:r>
            <a:r>
              <a:rPr lang="ar-MA" sz="3500" b="1" dirty="0" smtClean="0">
                <a:latin typeface="+mn-lt"/>
                <a:ea typeface="+mn-ea"/>
                <a:cs typeface="+mn-cs"/>
              </a:rPr>
              <a:t>متجددة.</a:t>
            </a:r>
            <a:endParaRPr lang="fr-FR" sz="3500" dirty="0" smtClean="0">
              <a:latin typeface="+mn-lt"/>
              <a:ea typeface="+mn-ea"/>
              <a:cs typeface="+mn-cs"/>
            </a:endParaRPr>
          </a:p>
          <a:p>
            <a:pPr algn="just"/>
            <a:endParaRPr lang="fr-FR" sz="40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928670"/>
            <a:ext cx="8429684" cy="56007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v"/>
            </a:pPr>
            <a:endParaRPr lang="ar-SA" sz="2800" b="1" dirty="0" smtClean="0">
              <a:solidFill>
                <a:schemeClr val="tx1"/>
              </a:solidFill>
            </a:endParaRPr>
          </a:p>
          <a:p>
            <a:pPr lvl="0" algn="r" rtl="1">
              <a:buFont typeface="Wingdings" pitchFamily="2" charset="2"/>
              <a:buChar char="v"/>
            </a:pP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البطارية: تقوم بتخزين الكهرباء وإعطاءه كل ما كانت الحاجة إليه.</a:t>
            </a:r>
            <a:endParaRPr lang="ar-SA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endParaRPr lang="fr-FR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r>
              <a:rPr lang="ar-MA" sz="2800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مضوبط</a:t>
            </a: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يقوم بحماية البطارية من ارتفاع مفاجئ في الطاقة الناتجة عن الألواح الشمسية.</a:t>
            </a:r>
            <a:endParaRPr lang="ar-SA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endParaRPr lang="fr-FR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r>
              <a:rPr lang="fr-FR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مموج</a:t>
            </a:r>
            <a:r>
              <a:rPr lang="ar-S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</a:t>
            </a: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يقوم بتحويل التيار الكهربائي المستمر الناتج عن الألواح الشمسية إلى التيار الكهربائي متناوب.</a:t>
            </a:r>
            <a:endParaRPr lang="ar-SA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endParaRPr lang="fr-FR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r" rtl="1">
              <a:buFont typeface="Wingdings" pitchFamily="2" charset="2"/>
              <a:buChar char="v"/>
            </a:pPr>
            <a:r>
              <a:rPr lang="ar-MA" sz="2800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ثنبيل</a:t>
            </a: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دو وصل</a:t>
            </a:r>
            <a:r>
              <a:rPr lang="ar-S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</a:t>
            </a:r>
            <a:r>
              <a:rPr lang="ar-MA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لا يسمح بمرور تيار البطاريات إلا باتجاه المستقبلات، تفاديا لتفريغها في الألواح الشمسية.</a:t>
            </a:r>
            <a:endParaRPr lang="fr-FR" sz="28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 rtl="1">
              <a:buFont typeface="Wingdings" pitchFamily="2" charset="2"/>
              <a:buChar char="v"/>
            </a:pPr>
            <a:endParaRPr lang="fr-FR" sz="2800" b="1" dirty="0">
              <a:solidFill>
                <a:schemeClr val="tx1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SR-2011.02.27-19.18.35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512" y="0"/>
            <a:ext cx="9146512" cy="6858000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3916" t="23437" r="13574" b="82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8456" y="1268413"/>
            <a:ext cx="8902700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ar-M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A3E"/>
                </a:solidFill>
                <a:effectLst/>
                <a:uLnTx/>
                <a:uFillTx/>
                <a:latin typeface="+mn-lt"/>
                <a:ea typeface="+mn-ea"/>
                <a:cs typeface="Andalus" pitchFamily="2" charset="-78"/>
              </a:rPr>
              <a:t>المحاسن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تزويد المناطق النائية بالطاقة الكهربائية.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توفير تكاليف التوصيل من</a:t>
            </a:r>
            <a:r>
              <a:rPr kumimoji="0" lang="ar-S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من</a:t>
            </a:r>
            <a:r>
              <a:rPr kumimoji="0" lang="ar-S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ب</a:t>
            </a: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ع</a:t>
            </a:r>
            <a:r>
              <a:rPr kumimoji="0" lang="ar-S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32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ال</a:t>
            </a: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طاقة ا</a:t>
            </a:r>
            <a:r>
              <a:rPr kumimoji="0" lang="ar-S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ل</a:t>
            </a: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كهربائية إلى المستعملين.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ar-MA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طاقة نظيفة تنج بطريقة لا تلوث البيئة.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kumimoji="0" lang="ar-MA" sz="3200" b="0" i="0" u="none" strike="noStrike" kern="0" cap="none" spc="0" normalizeH="0" baseline="0" noProof="0" dirty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AutoShape 4"/>
          <p:cNvSpPr>
            <a:spLocks noGrp="1" noChangeArrowheads="1"/>
          </p:cNvSpPr>
          <p:nvPr>
            <p:ph type="title"/>
          </p:nvPr>
        </p:nvSpPr>
        <p:spPr>
          <a:xfrm>
            <a:off x="457231" y="285728"/>
            <a:ext cx="7543800" cy="796925"/>
          </a:xfrm>
          <a:prstGeom prst="roundRect">
            <a:avLst>
              <a:gd name="adj" fmla="val 16667"/>
            </a:avLst>
          </a:prstGeom>
          <a:noFill/>
          <a:ln>
            <a:noFill/>
            <a:round/>
          </a:ln>
        </p:spPr>
        <p:txBody>
          <a:bodyPr>
            <a:normAutofit fontScale="90000"/>
          </a:bodyPr>
          <a:lstStyle/>
          <a:p>
            <a:pPr algn="r" rtl="1"/>
            <a:r>
              <a:rPr lang="ar-MA" sz="4800" b="0" dirty="0">
                <a:cs typeface="Andalus" pitchFamily="2" charset="-78"/>
              </a:rPr>
              <a:t>محاسن ومساوئ </a:t>
            </a:r>
            <a:r>
              <a:rPr lang="ar-SA" sz="4800" b="0" dirty="0" err="1">
                <a:cs typeface="Andalus" pitchFamily="2" charset="-78"/>
              </a:rPr>
              <a:t>اللألواح</a:t>
            </a:r>
            <a:r>
              <a:rPr lang="ar-SA" sz="4800" b="0" dirty="0">
                <a:cs typeface="Andalus" pitchFamily="2" charset="-78"/>
              </a:rPr>
              <a:t> الشمسية</a:t>
            </a:r>
            <a:endParaRPr lang="fr-FR" sz="4800" b="0" dirty="0">
              <a:cs typeface="Andalus" pitchFamily="2" charset="-78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42844" y="3644900"/>
            <a:ext cx="8786874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</a:pPr>
            <a:r>
              <a:rPr lang="ar-MA" sz="3200" b="1" dirty="0">
                <a:solidFill>
                  <a:srgbClr val="00B050"/>
                </a:solidFill>
                <a:latin typeface="Arial" charset="0"/>
                <a:cs typeface="Andalus" pitchFamily="2" charset="-78"/>
              </a:rPr>
              <a:t>المساوئ</a:t>
            </a: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§"/>
            </a:pPr>
            <a:r>
              <a:rPr lang="ar-MA" sz="3200" dirty="0">
                <a:latin typeface="Arial" charset="0"/>
              </a:rPr>
              <a:t>لإنتاج طاقة كهربائية مهمة يجب استعمال عدد كبير من الخلايا </a:t>
            </a:r>
            <a:r>
              <a:rPr lang="ar-MA" sz="3200" dirty="0" err="1">
                <a:latin typeface="Arial" charset="0"/>
              </a:rPr>
              <a:t>الكهرضوئية</a:t>
            </a:r>
            <a:r>
              <a:rPr lang="ar-MA" sz="3200" dirty="0">
                <a:latin typeface="Arial" charset="0"/>
              </a:rPr>
              <a:t>. </a:t>
            </a: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§"/>
            </a:pPr>
            <a:r>
              <a:rPr lang="ar-MA" sz="3200" dirty="0">
                <a:latin typeface="Arial" charset="0"/>
              </a:rPr>
              <a:t>تكاليف المعدات ليست في متناول الجميع</a:t>
            </a: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§"/>
            </a:pPr>
            <a:r>
              <a:rPr lang="ar-MA" sz="3200" dirty="0">
                <a:latin typeface="Arial" charset="0"/>
              </a:rPr>
              <a:t>إمكانية نفاذ البطاريات (طاقة كهربائية غير مضمونة 100</a:t>
            </a:r>
            <a:r>
              <a:rPr lang="ar-MA" sz="3200" dirty="0" smtClean="0">
                <a:latin typeface="Arial" charset="0"/>
              </a:rPr>
              <a:t>°/°</a:t>
            </a:r>
            <a:r>
              <a:rPr lang="ar-SA" sz="3200" dirty="0">
                <a:latin typeface="Arial" charset="0"/>
              </a:rPr>
              <a:t>)</a:t>
            </a:r>
            <a:endParaRPr lang="fr-FR" sz="3200" dirty="0">
              <a:latin typeface="Arial" charset="0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ar-MA" sz="3200" dirty="0">
              <a:latin typeface="Arial" charset="0"/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طاقة الرياح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outon d'action : Début 2">
            <a:hlinkClick r:id="rId4" action="ppaction://hlinksldjump" highlightClick="1"/>
          </p:cNvPr>
          <p:cNvSpPr/>
          <p:nvPr/>
        </p:nvSpPr>
        <p:spPr>
          <a:xfrm>
            <a:off x="8604448" y="6525344"/>
            <a:ext cx="539552" cy="3326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طاقة الشمس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outon d'action : Début 2">
            <a:hlinkClick r:id="rId4" action="ppaction://hlinksldjump" highlightClick="1"/>
          </p:cNvPr>
          <p:cNvSpPr/>
          <p:nvPr/>
        </p:nvSpPr>
        <p:spPr>
          <a:xfrm>
            <a:off x="8604448" y="6525344"/>
            <a:ext cx="539552" cy="3326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8897" y="285728"/>
            <a:ext cx="4670425" cy="914400"/>
          </a:xfrm>
        </p:spPr>
        <p:txBody>
          <a:bodyPr>
            <a:normAutofit/>
          </a:bodyPr>
          <a:lstStyle/>
          <a:p>
            <a:pPr lvl="0" algn="r" rtl="1"/>
            <a:r>
              <a:rPr lang="ar-SA" sz="4800" dirty="0" smtClean="0">
                <a:solidFill>
                  <a:srgbClr val="FF0000"/>
                </a:solidFill>
              </a:rPr>
              <a:t>1-</a:t>
            </a:r>
            <a:r>
              <a:rPr lang="ar-MA" sz="4800" dirty="0" smtClean="0">
                <a:solidFill>
                  <a:srgbClr val="FF0000"/>
                </a:solidFill>
              </a:rPr>
              <a:t>الطاقات المؤقتة</a:t>
            </a: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28596" y="1785926"/>
            <a:ext cx="8143932" cy="3314708"/>
          </a:xfrm>
        </p:spPr>
        <p:txBody>
          <a:bodyPr/>
          <a:lstStyle/>
          <a:p>
            <a:pPr algn="just" rtl="1"/>
            <a:endParaRPr lang="ar-SA" sz="36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/>
            <a:r>
              <a:rPr lang="ar-S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M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سميت بالطاقات</a:t>
            </a:r>
            <a:r>
              <a:rPr lang="ar-SA" sz="3600" dirty="0" smtClean="0">
                <a:solidFill>
                  <a:schemeClr val="folHlink"/>
                </a:solidFill>
              </a:rPr>
              <a:t>........</a:t>
            </a:r>
            <a:r>
              <a:rPr lang="ar-M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لأنها متوفرة في الطبيعة بكميات</a:t>
            </a:r>
            <a:r>
              <a:rPr lang="ar-S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...........</a:t>
            </a:r>
            <a:r>
              <a:rPr lang="ar-MA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، تستنزف مع مرور الزمن بفعل استعمالها</a:t>
            </a:r>
            <a:r>
              <a:rPr lang="fr-FR" sz="36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SA" sz="3600" dirty="0" smtClean="0">
                <a:solidFill>
                  <a:schemeClr val="folHlink"/>
                </a:solidFill>
              </a:rPr>
              <a:t>: ..............................................</a:t>
            </a:r>
            <a:endParaRPr lang="ar-MA" sz="3600" b="1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>
              <a:buNone/>
            </a:pPr>
            <a:endParaRPr lang="fr-FR" sz="3600" dirty="0"/>
          </a:p>
        </p:txBody>
      </p:sp>
      <p:sp>
        <p:nvSpPr>
          <p:cNvPr id="4" name="Rectangle 3"/>
          <p:cNvSpPr/>
          <p:nvPr/>
        </p:nvSpPr>
        <p:spPr>
          <a:xfrm>
            <a:off x="4590093" y="2462064"/>
            <a:ext cx="1147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MA" sz="3200" b="1" dirty="0" smtClean="0">
                <a:solidFill>
                  <a:srgbClr val="FF0000"/>
                </a:solidFill>
              </a:rPr>
              <a:t>المؤقتة 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80112" y="2996952"/>
            <a:ext cx="13414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MA" sz="3200" b="1" dirty="0" smtClean="0">
                <a:solidFill>
                  <a:srgbClr val="FF0000"/>
                </a:solidFill>
              </a:rPr>
              <a:t>محدودة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682" y="3573016"/>
            <a:ext cx="6521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MA" sz="3200" b="1" dirty="0" smtClean="0">
                <a:solidFill>
                  <a:srgbClr val="FF0000"/>
                </a:solidFill>
              </a:rPr>
              <a:t>كالبترول</a:t>
            </a:r>
            <a:r>
              <a:rPr lang="ar-MA" sz="3200" dirty="0" smtClean="0">
                <a:solidFill>
                  <a:srgbClr val="FF0000"/>
                </a:solidFill>
              </a:rPr>
              <a:t> </a:t>
            </a:r>
            <a:r>
              <a:rPr lang="ar-MA" sz="3200" dirty="0" err="1" smtClean="0">
                <a:solidFill>
                  <a:srgbClr val="FF0000"/>
                </a:solidFill>
              </a:rPr>
              <a:t>و</a:t>
            </a:r>
            <a:r>
              <a:rPr lang="ar-MA" sz="3200" dirty="0" smtClean="0">
                <a:solidFill>
                  <a:srgbClr val="FF0000"/>
                </a:solidFill>
              </a:rPr>
              <a:t> </a:t>
            </a:r>
            <a:r>
              <a:rPr lang="ar-MA" sz="3200" b="1" dirty="0" smtClean="0">
                <a:solidFill>
                  <a:srgbClr val="FF0000"/>
                </a:solidFill>
              </a:rPr>
              <a:t>الفحم الحجري</a:t>
            </a:r>
            <a:r>
              <a:rPr lang="ar-MA" sz="3200" dirty="0" smtClean="0">
                <a:solidFill>
                  <a:srgbClr val="FF0000"/>
                </a:solidFill>
              </a:rPr>
              <a:t> </a:t>
            </a:r>
            <a:r>
              <a:rPr lang="ar-MA" sz="3200" dirty="0" err="1" smtClean="0">
                <a:solidFill>
                  <a:srgbClr val="FF0000"/>
                </a:solidFill>
              </a:rPr>
              <a:t>و</a:t>
            </a:r>
            <a:r>
              <a:rPr lang="ar-MA" sz="3200" dirty="0" smtClean="0">
                <a:solidFill>
                  <a:srgbClr val="FF0000"/>
                </a:solidFill>
              </a:rPr>
              <a:t> </a:t>
            </a:r>
            <a:r>
              <a:rPr lang="ar-MA" sz="3200" b="1" dirty="0" smtClean="0">
                <a:solidFill>
                  <a:srgbClr val="FF0000"/>
                </a:solidFill>
              </a:rPr>
              <a:t>الغاز الطبيعي.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42976" y="116632"/>
            <a:ext cx="4670425" cy="914400"/>
          </a:xfrm>
        </p:spPr>
        <p:txBody>
          <a:bodyPr>
            <a:normAutofit/>
          </a:bodyPr>
          <a:lstStyle/>
          <a:p>
            <a:pPr algn="r" rtl="1"/>
            <a:r>
              <a:rPr lang="ar-MA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الفحم الحجري</a:t>
            </a:r>
            <a:endParaRPr lang="fr-FR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BSR-2011.04.28-22.57.05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056561"/>
            <a:ext cx="9144000" cy="5801439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2300" y="214290"/>
            <a:ext cx="4670425" cy="914400"/>
          </a:xfrm>
        </p:spPr>
        <p:txBody>
          <a:bodyPr>
            <a:noAutofit/>
          </a:bodyPr>
          <a:lstStyle/>
          <a:p>
            <a:pPr algn="r" rtl="1"/>
            <a:r>
              <a:rPr lang="ar-MA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+mn-cs"/>
              </a:rPr>
              <a:t>البترول</a:t>
            </a:r>
            <a:endParaRPr lang="fr-FR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+mn-cs"/>
            </a:endParaRPr>
          </a:p>
        </p:txBody>
      </p:sp>
      <p:pic>
        <p:nvPicPr>
          <p:cNvPr id="4" name="BSR-2011.04.28-22.58.59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9144000" cy="5805264"/>
          </a:xfrm>
          <a:prstGeom prst="rect">
            <a:avLst/>
          </a:prstGeom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14546" y="285728"/>
            <a:ext cx="4670425" cy="914400"/>
          </a:xfrm>
        </p:spPr>
        <p:txBody>
          <a:bodyPr>
            <a:normAutofit/>
          </a:bodyPr>
          <a:lstStyle/>
          <a:p>
            <a:pPr lvl="0" algn="r" rtl="1"/>
            <a:r>
              <a:rPr lang="ar-S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</a:t>
            </a:r>
            <a:r>
              <a:rPr lang="ar-M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الطاقات المتجددة</a:t>
            </a:r>
            <a:endParaRPr lang="fr-FR" sz="4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79512" y="1627600"/>
            <a:ext cx="8393016" cy="3457584"/>
          </a:xfrm>
        </p:spPr>
        <p:txBody>
          <a:bodyPr>
            <a:normAutofit/>
          </a:bodyPr>
          <a:lstStyle/>
          <a:p>
            <a:pPr algn="just" rtl="1"/>
            <a:endParaRPr lang="ar-SA" sz="4000" b="1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>
              <a:buNone/>
            </a:pPr>
            <a:r>
              <a:rPr lang="fr-FR" sz="4000" b="1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 	</a:t>
            </a:r>
            <a:r>
              <a:rPr lang="fr-FR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ar-M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سميت هذه الطاقات</a:t>
            </a:r>
            <a:r>
              <a:rPr lang="ar-S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........... </a:t>
            </a:r>
            <a:r>
              <a:rPr lang="ar-M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لأنها موجود</a:t>
            </a:r>
            <a:r>
              <a:rPr lang="ar-S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.......... </a:t>
            </a:r>
            <a:r>
              <a:rPr lang="ar-M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على كوكبنا ، و يمكن أن تكون بكميات </a:t>
            </a:r>
            <a:r>
              <a:rPr lang="ar-S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..........</a:t>
            </a:r>
            <a:r>
              <a:rPr lang="ar-M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أو بكميات</a:t>
            </a:r>
            <a:r>
              <a:rPr lang="ar-S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.............. </a:t>
            </a:r>
            <a:r>
              <a:rPr lang="ar-MA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لكنها تتجدد باستمرار</a:t>
            </a:r>
            <a:r>
              <a:rPr lang="fr-FR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algn="just" rtl="1">
              <a:buNone/>
            </a:pPr>
            <a:endParaRPr lang="fr-FR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2699792" y="2350621"/>
            <a:ext cx="1678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sz="3600" b="1" dirty="0" smtClean="0">
                <a:solidFill>
                  <a:srgbClr val="FF0000"/>
                </a:solidFill>
              </a:rPr>
              <a:t>بالمتجددة</a:t>
            </a:r>
            <a:r>
              <a:rPr lang="ar-MA" sz="3600" b="1" dirty="0" smtClean="0"/>
              <a:t> </a:t>
            </a:r>
            <a:endParaRPr lang="fr-FR" sz="3600" dirty="0"/>
          </a:p>
        </p:txBody>
      </p:sp>
      <p:sp>
        <p:nvSpPr>
          <p:cNvPr id="5" name="Rectangle 4"/>
          <p:cNvSpPr/>
          <p:nvPr/>
        </p:nvSpPr>
        <p:spPr>
          <a:xfrm>
            <a:off x="6856854" y="2998693"/>
            <a:ext cx="1603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MA" sz="3600" b="1" dirty="0" smtClean="0">
                <a:solidFill>
                  <a:srgbClr val="FF0000"/>
                </a:solidFill>
              </a:rPr>
              <a:t>باستمرار</a:t>
            </a:r>
            <a:endParaRPr lang="fr-FR" sz="3600" dirty="0"/>
          </a:p>
        </p:txBody>
      </p:sp>
      <p:sp>
        <p:nvSpPr>
          <p:cNvPr id="6" name="Rectangle 5"/>
          <p:cNvSpPr/>
          <p:nvPr/>
        </p:nvSpPr>
        <p:spPr>
          <a:xfrm>
            <a:off x="6969446" y="3573016"/>
            <a:ext cx="14189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sz="3600" b="1" dirty="0" smtClean="0">
                <a:solidFill>
                  <a:srgbClr val="FF0000"/>
                </a:solidFill>
              </a:rPr>
              <a:t>محدودة</a:t>
            </a:r>
            <a:r>
              <a:rPr lang="ar-MA" sz="3600" b="1" dirty="0" smtClean="0"/>
              <a:t> </a:t>
            </a:r>
            <a:endParaRPr lang="fr-FR" sz="3600" dirty="0"/>
          </a:p>
        </p:txBody>
      </p:sp>
      <p:sp>
        <p:nvSpPr>
          <p:cNvPr id="7" name="Rectangle 6"/>
          <p:cNvSpPr/>
          <p:nvPr/>
        </p:nvSpPr>
        <p:spPr>
          <a:xfrm>
            <a:off x="2699792" y="3573016"/>
            <a:ext cx="21098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sz="3600" b="1" dirty="0" smtClean="0">
                <a:solidFill>
                  <a:srgbClr val="FF0000"/>
                </a:solidFill>
              </a:rPr>
              <a:t>غير محدودة </a:t>
            </a:r>
            <a:endParaRPr lang="fr-FR" sz="3600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73145" y="285728"/>
            <a:ext cx="4670425" cy="914400"/>
          </a:xfrm>
        </p:spPr>
        <p:txBody>
          <a:bodyPr/>
          <a:lstStyle/>
          <a:p>
            <a:pPr algn="r"/>
            <a:r>
              <a:rPr lang="ar-S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أ- </a:t>
            </a:r>
            <a:r>
              <a:rPr lang="ar-MA" sz="4400" dirty="0" smtClean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الطاقة المائية</a:t>
            </a:r>
            <a:endParaRPr lang="fr-FR" sz="4400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357158" y="1257300"/>
            <a:ext cx="8358246" cy="4991100"/>
          </a:xfrm>
        </p:spPr>
        <p:txBody>
          <a:bodyPr>
            <a:normAutofit/>
          </a:bodyPr>
          <a:lstStyle/>
          <a:p>
            <a:pPr algn="just" rtl="1"/>
            <a:endParaRPr lang="ar-SA" sz="32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>
              <a:buNone/>
            </a:pPr>
            <a:r>
              <a:rPr lang="ar-S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			</a:t>
            </a:r>
            <a:r>
              <a:rPr lang="ar-M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تعتبر الطاقة المائية مصدرا أساسيا لإنتاج الطاقة الكهربائية ، ففي الأحواض الاصطناعية أو بحيرات</a:t>
            </a:r>
            <a:r>
              <a:rPr lang="ar-S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السدود </a:t>
            </a:r>
            <a:r>
              <a:rPr lang="ar-MA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يتوفر الماء على طاقة كامنة تتحول إلى طاقة حركية عندما ينصب نحو الأسفل ، وتتضاعف الطاقة المائية مع</a:t>
            </a:r>
            <a:r>
              <a:rPr lang="fr-FR" sz="3200" dirty="0" smtClean="0">
                <a:solidFill>
                  <a:schemeClr val="folHlink"/>
                </a:solidFill>
                <a:latin typeface="+mn-lt"/>
                <a:ea typeface="+mn-ea"/>
                <a:cs typeface="+mn-cs"/>
              </a:rPr>
              <a:t> :</a:t>
            </a:r>
            <a:endParaRPr lang="ar-SA" sz="3200" dirty="0" smtClean="0">
              <a:solidFill>
                <a:schemeClr val="folHlink"/>
              </a:solidFill>
              <a:latin typeface="+mn-lt"/>
              <a:ea typeface="+mn-ea"/>
              <a:cs typeface="+mn-cs"/>
            </a:endParaRPr>
          </a:p>
          <a:p>
            <a:pPr algn="just" rtl="1"/>
            <a:endParaRPr lang="ar-SA" sz="2800" dirty="0" smtClean="0"/>
          </a:p>
          <a:p>
            <a:pPr lvl="4" algn="just" rtl="1"/>
            <a:r>
              <a:rPr lang="ar-MA" sz="3200" b="1" dirty="0" smtClean="0">
                <a:latin typeface="+mn-lt"/>
                <a:ea typeface="+mn-ea"/>
                <a:cs typeface="+mn-cs"/>
              </a:rPr>
              <a:t>ارتفاع سرعة السقوط طبقا لمبدأ الجاذبية</a:t>
            </a:r>
            <a:r>
              <a:rPr lang="fr-FR" sz="3200" b="1" dirty="0" smtClean="0">
                <a:latin typeface="+mn-lt"/>
                <a:ea typeface="+mn-ea"/>
                <a:cs typeface="+mn-cs"/>
              </a:rPr>
              <a:t>.</a:t>
            </a:r>
            <a:endParaRPr lang="ar-SA" sz="3200" b="1" dirty="0" smtClean="0">
              <a:latin typeface="+mn-lt"/>
              <a:ea typeface="+mn-ea"/>
              <a:cs typeface="+mn-cs"/>
            </a:endParaRPr>
          </a:p>
          <a:p>
            <a:pPr algn="just" rtl="1"/>
            <a:endParaRPr lang="fr-FR" sz="16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4" algn="just" rtl="1"/>
            <a:r>
              <a:rPr lang="ar-MA" sz="3200" b="1" dirty="0" smtClean="0">
                <a:latin typeface="+mn-lt"/>
                <a:ea typeface="+mn-ea"/>
                <a:cs typeface="+mn-cs"/>
              </a:rPr>
              <a:t>ارتفاع </a:t>
            </a:r>
            <a:r>
              <a:rPr lang="ar-SA" sz="3200" b="1" dirty="0" err="1" smtClean="0">
                <a:latin typeface="+mn-lt"/>
                <a:ea typeface="+mn-ea"/>
                <a:cs typeface="+mn-cs"/>
              </a:rPr>
              <a:t>صبيب</a:t>
            </a:r>
            <a:r>
              <a:rPr lang="ar-SA" sz="3200" b="1" dirty="0" smtClean="0">
                <a:latin typeface="+mn-lt"/>
                <a:ea typeface="+mn-ea"/>
                <a:cs typeface="+mn-cs"/>
              </a:rPr>
              <a:t> </a:t>
            </a:r>
            <a:r>
              <a:rPr lang="ar-MA" sz="3200" b="1" dirty="0" smtClean="0">
                <a:latin typeface="+mn-lt"/>
                <a:ea typeface="+mn-ea"/>
                <a:cs typeface="+mn-cs"/>
              </a:rPr>
              <a:t>الماء</a:t>
            </a:r>
            <a:endParaRPr lang="fr-FR" sz="3200" b="1" dirty="0" smtClean="0">
              <a:latin typeface="+mn-lt"/>
              <a:ea typeface="+mn-ea"/>
              <a:cs typeface="+mn-cs"/>
            </a:endParaRPr>
          </a:p>
          <a:p>
            <a:pPr algn="just" rtl="1"/>
            <a:endParaRPr lang="fr-FR" sz="3200" dirty="0"/>
          </a:p>
        </p:txBody>
      </p:sp>
      <p:sp>
        <p:nvSpPr>
          <p:cNvPr id="4" name="Bouton d'action : Informations 3">
            <a:hlinkClick r:id="" action="ppaction://hlinkshowjump?jump=nextslide" highlightClick="1"/>
          </p:cNvPr>
          <p:cNvSpPr/>
          <p:nvPr/>
        </p:nvSpPr>
        <p:spPr bwMode="auto">
          <a:xfrm>
            <a:off x="7500958" y="4929198"/>
            <a:ext cx="500066" cy="500066"/>
          </a:xfrm>
          <a:prstGeom prst="actionButtonInformatio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cs typeface="Arial" pitchFamily="34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SR-2011.02.21-16.57.32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056" y="0"/>
            <a:ext cx="9139944" cy="6858000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hydrauliqu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473165" y="571480"/>
            <a:ext cx="982663" cy="417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السد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819535" y="1582728"/>
            <a:ext cx="2252663" cy="417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ارتفاع سقوط الماء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3286116" y="5357826"/>
            <a:ext cx="2106613" cy="417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العنفة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5786446" y="4511686"/>
            <a:ext cx="1749422" cy="417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محول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7358082" y="4083030"/>
            <a:ext cx="1785950" cy="835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خطوط التوزيع بتوتر مرتفع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6572264" y="6143644"/>
            <a:ext cx="2433638" cy="417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الطاقة الكهربائية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3929058" y="6143644"/>
            <a:ext cx="2433638" cy="417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الطاقة الميكانيكية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1857356" y="6226198"/>
            <a:ext cx="2432050" cy="4175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الطاقة حركية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-32" y="6143644"/>
            <a:ext cx="2219324" cy="7143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الطاقة الكامنة في الماء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751403" y="4929198"/>
            <a:ext cx="2106613" cy="4159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MA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مولد التيار </a:t>
            </a:r>
            <a:r>
              <a:rPr kumimoji="0" lang="ar-MA" sz="2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التناوبي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Bouton d'action : Retour 12">
            <a:hlinkClick r:id="rId3" action="ppaction://hlinksldjump" highlightClick="1"/>
          </p:cNvPr>
          <p:cNvSpPr/>
          <p:nvPr/>
        </p:nvSpPr>
        <p:spPr bwMode="auto">
          <a:xfrm>
            <a:off x="8572528" y="214290"/>
            <a:ext cx="357190" cy="428628"/>
          </a:xfrm>
          <a:prstGeom prst="actionButtonReturn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  <a:cs typeface="Arial" pitchFamily="34" charset="0"/>
            </a:endParaRPr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Loudini abdessamad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لطاقات المتجددة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الطاقات المتجددة</Template>
  <TotalTime>3</TotalTime>
  <Words>520</Words>
  <Application>Microsoft Office PowerPoint</Application>
  <PresentationFormat>Affichage à l'écran (4:3)</PresentationFormat>
  <Paragraphs>125</Paragraphs>
  <Slides>25</Slides>
  <Notes>3</Notes>
  <HiddenSlides>0</HiddenSlides>
  <MMClips>8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الطاقات المتجددة</vt:lpstr>
      <vt:lpstr>الطاقات المتجددة</vt:lpstr>
      <vt:lpstr>تقديم</vt:lpstr>
      <vt:lpstr>1-الطاقات المؤقتة</vt:lpstr>
      <vt:lpstr>الفحم الحجري</vt:lpstr>
      <vt:lpstr>البترول</vt:lpstr>
      <vt:lpstr>2- الطاقات المتجددة</vt:lpstr>
      <vt:lpstr>أ- الطاقة المائية</vt:lpstr>
      <vt:lpstr>Diapositive 8</vt:lpstr>
      <vt:lpstr>Diapositive 9</vt:lpstr>
      <vt:lpstr>ب - الطاقة الريحية</vt:lpstr>
      <vt:lpstr>Diapositive 11</vt:lpstr>
      <vt:lpstr>Diapositive 12</vt:lpstr>
      <vt:lpstr>ج- الطاقة الشمسية</vt:lpstr>
      <vt:lpstr>تطبيقات</vt:lpstr>
      <vt:lpstr>Diapositive 15</vt:lpstr>
      <vt:lpstr>2- الملتقط الشمسي( أنظر الصفحة 94 من الكتاب المدرسي)</vt:lpstr>
      <vt:lpstr>3- الفرن الشمسي( أنظر الصفحة 95 من الكتاب المدرسي) </vt:lpstr>
      <vt:lpstr>4- الألواح الشمسية</vt:lpstr>
      <vt:lpstr>Diapositive 19</vt:lpstr>
      <vt:lpstr>Diapositive 20</vt:lpstr>
      <vt:lpstr>Diapositive 21</vt:lpstr>
      <vt:lpstr>Diapositive 22</vt:lpstr>
      <vt:lpstr>محاسن ومساوئ اللألواح الشمسية</vt:lpstr>
      <vt:lpstr>Diapositive 24</vt:lpstr>
      <vt:lpstr>Diapositive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الطاقات المتجددة</dc:title>
  <dc:creator>ordinateur niko</dc:creator>
  <cp:lastModifiedBy>ordinateur niko</cp:lastModifiedBy>
  <cp:revision>1</cp:revision>
  <dcterms:created xsi:type="dcterms:W3CDTF">2011-06-16T11:25:18Z</dcterms:created>
  <dcterms:modified xsi:type="dcterms:W3CDTF">2011-06-16T11:28:22Z</dcterms:modified>
</cp:coreProperties>
</file>